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E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6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369422572178483E-2"/>
          <c:y val="2.7238229168903106E-2"/>
          <c:w val="0.80187226596675421"/>
          <c:h val="0.86208643751207681"/>
        </c:manualLayout>
      </c:layout>
      <c:lineChart>
        <c:grouping val="standar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MGX</c:v>
                </c:pt>
              </c:strCache>
            </c:strRef>
          </c:tx>
          <c:spPr>
            <a:ln w="63500">
              <a:solidFill>
                <a:srgbClr val="92D050"/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layout>
                <c:manualLayout>
                  <c:x val="6.527766841644804E-2"/>
                  <c:y val="4.0900015028876913E-2"/>
                </c:manualLayout>
              </c:layout>
              <c:tx>
                <c:rich>
                  <a:bodyPr/>
                  <a:lstStyle/>
                  <a:p>
                    <a:r>
                      <a:rPr lang="hu-HU" dirty="0" smtClean="0"/>
                      <a:t>MGX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0"/>
              <c:delete val="1"/>
            </c:dLbl>
            <c:dLbl>
              <c:idx val="11"/>
              <c:delete val="1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Munka1!$A$2:$A$13</c:f>
              <c:strCache>
                <c:ptCount val="12"/>
                <c:pt idx="0">
                  <c:v>február</c:v>
                </c:pt>
                <c:pt idx="1">
                  <c:v>március</c:v>
                </c:pt>
                <c:pt idx="2">
                  <c:v>április</c:v>
                </c:pt>
                <c:pt idx="3">
                  <c:v>május</c:v>
                </c:pt>
                <c:pt idx="4">
                  <c:v>június</c:v>
                </c:pt>
                <c:pt idx="5">
                  <c:v>július</c:v>
                </c:pt>
                <c:pt idx="6">
                  <c:v>augusztus</c:v>
                </c:pt>
                <c:pt idx="7">
                  <c:v>szeptember</c:v>
                </c:pt>
                <c:pt idx="8">
                  <c:v>október</c:v>
                </c:pt>
                <c:pt idx="9">
                  <c:v>november</c:v>
                </c:pt>
                <c:pt idx="10">
                  <c:v>december</c:v>
                </c:pt>
                <c:pt idx="11">
                  <c:v>január</c:v>
                </c:pt>
              </c:strCache>
            </c:strRef>
          </c:cat>
          <c:val>
            <c:numRef>
              <c:f>Munka1!$B$2:$B$13</c:f>
              <c:numCache>
                <c:formatCode>0.0</c:formatCode>
                <c:ptCount val="12"/>
                <c:pt idx="0">
                  <c:v>8960.92</c:v>
                </c:pt>
                <c:pt idx="1">
                  <c:v>8912.61</c:v>
                </c:pt>
                <c:pt idx="2">
                  <c:v>8619.35</c:v>
                </c:pt>
                <c:pt idx="3">
                  <c:v>8760.56</c:v>
                </c:pt>
                <c:pt idx="4">
                  <c:v>8683.1200000000008</c:v>
                </c:pt>
                <c:pt idx="5">
                  <c:v>9029.9599999999991</c:v>
                </c:pt>
                <c:pt idx="6">
                  <c:v>9032.9699999999993</c:v>
                </c:pt>
                <c:pt idx="7">
                  <c:v>8994.01</c:v>
                </c:pt>
                <c:pt idx="8">
                  <c:v>8941.7800000000007</c:v>
                </c:pt>
                <c:pt idx="9">
                  <c:v>9291.2900000000009</c:v>
                </c:pt>
                <c:pt idx="10">
                  <c:v>9326.6200000000008</c:v>
                </c:pt>
                <c:pt idx="11">
                  <c:v>9066.07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445952"/>
        <c:axId val="77570048"/>
      </c:lineChart>
      <c:lineChart>
        <c:grouping val="standard"/>
        <c:varyColors val="0"/>
        <c:ser>
          <c:idx val="1"/>
          <c:order val="1"/>
          <c:tx>
            <c:strRef>
              <c:f>Munka1!$C$1</c:f>
              <c:strCache>
                <c:ptCount val="1"/>
                <c:pt idx="0">
                  <c:v>Kukorica</c:v>
                </c:pt>
              </c:strCache>
            </c:strRef>
          </c:tx>
          <c:spPr>
            <a:ln w="63500">
              <a:solidFill>
                <a:schemeClr val="tx1"/>
              </a:solidFill>
              <a:prstDash val="sysDash"/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layout>
                <c:manualLayout>
                  <c:x val="6.1111001749781381E-2"/>
                  <c:y val="2.583517615990725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dLbl>
              <c:idx val="10"/>
              <c:delete val="1"/>
            </c:dLbl>
            <c:dLbl>
              <c:idx val="11"/>
              <c:delete val="1"/>
            </c:dLbl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Munka1!$A$2:$A$13</c:f>
              <c:strCache>
                <c:ptCount val="12"/>
                <c:pt idx="0">
                  <c:v>február</c:v>
                </c:pt>
                <c:pt idx="1">
                  <c:v>március</c:v>
                </c:pt>
                <c:pt idx="2">
                  <c:v>április</c:v>
                </c:pt>
                <c:pt idx="3">
                  <c:v>május</c:v>
                </c:pt>
                <c:pt idx="4">
                  <c:v>június</c:v>
                </c:pt>
                <c:pt idx="5">
                  <c:v>július</c:v>
                </c:pt>
                <c:pt idx="6">
                  <c:v>augusztus</c:v>
                </c:pt>
                <c:pt idx="7">
                  <c:v>szeptember</c:v>
                </c:pt>
                <c:pt idx="8">
                  <c:v>október</c:v>
                </c:pt>
                <c:pt idx="9">
                  <c:v>november</c:v>
                </c:pt>
                <c:pt idx="10">
                  <c:v>december</c:v>
                </c:pt>
                <c:pt idx="11">
                  <c:v>január</c:v>
                </c:pt>
              </c:strCache>
            </c:strRef>
          </c:cat>
          <c:val>
            <c:numRef>
              <c:f>Munka1!$C$2:$C$13</c:f>
              <c:numCache>
                <c:formatCode>0.0</c:formatCode>
                <c:ptCount val="12"/>
                <c:pt idx="0">
                  <c:v>42258</c:v>
                </c:pt>
                <c:pt idx="1">
                  <c:v>42846.03</c:v>
                </c:pt>
                <c:pt idx="2">
                  <c:v>40668.67</c:v>
                </c:pt>
                <c:pt idx="3">
                  <c:v>40525.06</c:v>
                </c:pt>
                <c:pt idx="4">
                  <c:v>41111.050000000003</c:v>
                </c:pt>
                <c:pt idx="5">
                  <c:v>41442.910000000003</c:v>
                </c:pt>
                <c:pt idx="6">
                  <c:v>41656.26</c:v>
                </c:pt>
                <c:pt idx="7">
                  <c:v>40408.629999999997</c:v>
                </c:pt>
                <c:pt idx="8">
                  <c:v>41219.15</c:v>
                </c:pt>
                <c:pt idx="9">
                  <c:v>43555.29</c:v>
                </c:pt>
                <c:pt idx="10">
                  <c:v>43366.05</c:v>
                </c:pt>
                <c:pt idx="11">
                  <c:v>43279.13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573120"/>
        <c:axId val="77571584"/>
      </c:lineChart>
      <c:catAx>
        <c:axId val="76445952"/>
        <c:scaling>
          <c:orientation val="minMax"/>
        </c:scaling>
        <c:delete val="0"/>
        <c:axPos val="b"/>
        <c:majorTickMark val="out"/>
        <c:minorTickMark val="none"/>
        <c:tickLblPos val="nextTo"/>
        <c:crossAx val="77570048"/>
        <c:crosses val="autoZero"/>
        <c:auto val="1"/>
        <c:lblAlgn val="ctr"/>
        <c:lblOffset val="100"/>
        <c:tickLblSkip val="2"/>
        <c:noMultiLvlLbl val="0"/>
      </c:catAx>
      <c:valAx>
        <c:axId val="77570048"/>
        <c:scaling>
          <c:orientation val="minMax"/>
          <c:max val="12500"/>
          <c:min val="800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76445952"/>
        <c:crosses val="autoZero"/>
        <c:crossBetween val="between"/>
      </c:valAx>
      <c:valAx>
        <c:axId val="77571584"/>
        <c:scaling>
          <c:orientation val="minMax"/>
          <c:max val="45000"/>
          <c:min val="0"/>
        </c:scaling>
        <c:delete val="0"/>
        <c:axPos val="r"/>
        <c:numFmt formatCode="#,##0" sourceLinked="0"/>
        <c:majorTickMark val="out"/>
        <c:minorTickMark val="none"/>
        <c:tickLblPos val="nextTo"/>
        <c:crossAx val="77573120"/>
        <c:crosses val="max"/>
        <c:crossBetween val="between"/>
      </c:valAx>
      <c:catAx>
        <c:axId val="77573120"/>
        <c:scaling>
          <c:orientation val="minMax"/>
        </c:scaling>
        <c:delete val="1"/>
        <c:axPos val="b"/>
        <c:majorTickMark val="out"/>
        <c:minorTickMark val="none"/>
        <c:tickLblPos val="nextTo"/>
        <c:crossAx val="77571584"/>
        <c:crosses val="autoZero"/>
        <c:auto val="1"/>
        <c:lblAlgn val="ctr"/>
        <c:lblOffset val="100"/>
        <c:noMultiLvlLbl val="0"/>
      </c:catAx>
      <c:spPr>
        <a:solidFill>
          <a:srgbClr val="F0FEC2"/>
        </a:solidFill>
      </c:spPr>
    </c:plotArea>
    <c:plotVisOnly val="1"/>
    <c:dispBlanksAs val="gap"/>
    <c:showDLblsOverMax val="0"/>
  </c:chart>
  <c:spPr>
    <a:noFill/>
  </c:spPr>
  <c:txPr>
    <a:bodyPr/>
    <a:lstStyle/>
    <a:p>
      <a:pPr>
        <a:defRPr sz="1600"/>
      </a:pPr>
      <a:endParaRPr lang="hu-H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7387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691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381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408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413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2016.02.01.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8832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2016.02.01.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692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2016.02.01.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103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2016.02.01.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6667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2016.02.01.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452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A0AC-D11A-4E60-AF1F-808227EE4755}" type="datetimeFigureOut">
              <a:rPr lang="hu-HU" smtClean="0"/>
              <a:t>2016.02.01.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236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EA0AC-D11A-4E60-AF1F-808227EE4755}" type="datetimeFigureOut">
              <a:rPr lang="hu-HU" smtClean="0"/>
              <a:t>2016.02.01.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A5A40-69CA-47C3-9396-E103F25819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083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87713936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899592" y="404664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10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hu-HU" sz="1600" b="1" dirty="0">
                <a:latin typeface="Calibri"/>
              </a:rPr>
              <a:t>A MAGRO GABONAINDEX ÉRTÉKÉNEK </a:t>
            </a:r>
            <a:r>
              <a:rPr lang="hu-HU" sz="1600" b="1" dirty="0" smtClean="0">
                <a:latin typeface="Calibri"/>
              </a:rPr>
              <a:t>VÁLTOZÁSA </a:t>
            </a:r>
          </a:p>
          <a:p>
            <a:pPr algn="ctr">
              <a:defRPr sz="110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hu-HU" sz="1600" b="1" dirty="0" smtClean="0">
                <a:latin typeface="Calibri"/>
              </a:rPr>
              <a:t> A KUKORICA- ÉS BÚZA ÁRÁNAK FÜGGVÉNYÉBEN</a:t>
            </a:r>
            <a:endParaRPr lang="hu-HU" sz="1600" dirty="0">
              <a:latin typeface="Calibri"/>
            </a:endParaRPr>
          </a:p>
          <a:p>
            <a:pPr algn="ctr">
              <a:defRPr sz="110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hu-HU" sz="1600" dirty="0" smtClean="0">
                <a:latin typeface="Calibri"/>
              </a:rPr>
              <a:t>2015. február </a:t>
            </a:r>
            <a:r>
              <a:rPr lang="hu-HU" sz="1600" dirty="0">
                <a:latin typeface="Calibri"/>
              </a:rPr>
              <a:t>- </a:t>
            </a:r>
            <a:r>
              <a:rPr lang="hu-HU" sz="1600" dirty="0" smtClean="0">
                <a:latin typeface="Calibri"/>
              </a:rPr>
              <a:t>2016. január</a:t>
            </a:r>
            <a:endParaRPr lang="hu-HU" sz="1600" dirty="0">
              <a:latin typeface="Calibri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899592" y="587727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/>
              <a:t>Forrás: </a:t>
            </a:r>
            <a:r>
              <a:rPr lang="hu-HU" sz="1400" b="1" dirty="0" err="1" smtClean="0"/>
              <a:t>Magro.hu</a:t>
            </a:r>
            <a:endParaRPr lang="hu-HU" sz="14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8460432" y="90872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Ft/t</a:t>
            </a:r>
            <a:endParaRPr lang="hu-HU" sz="1600" dirty="0"/>
          </a:p>
        </p:txBody>
      </p:sp>
      <p:pic>
        <p:nvPicPr>
          <p:cNvPr id="1028" name="Picture 4" descr="C:\Users\JTC_Dell_4\Downloads\magro_200px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" y="44624"/>
            <a:ext cx="19050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3345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25</Words>
  <Application>Microsoft Office PowerPoint</Application>
  <PresentationFormat>Diavetítés a képernyőre (4:3 oldalarány)</PresentationFormat>
  <Paragraphs>7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JTC_Dell_4</dc:creator>
  <cp:lastModifiedBy>JTC_Dell_4</cp:lastModifiedBy>
  <cp:revision>33</cp:revision>
  <dcterms:created xsi:type="dcterms:W3CDTF">2014-02-04T10:56:48Z</dcterms:created>
  <dcterms:modified xsi:type="dcterms:W3CDTF">2016-02-01T09:51:13Z</dcterms:modified>
</cp:coreProperties>
</file>